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410" r:id="rId5"/>
    <p:sldId id="371" r:id="rId6"/>
    <p:sldId id="372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07" r:id="rId1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98" autoAdjust="0"/>
  </p:normalViewPr>
  <p:slideViewPr>
    <p:cSldViewPr snapToGrid="0">
      <p:cViewPr varScale="1">
        <p:scale>
          <a:sx n="90" d="100"/>
          <a:sy n="90" d="100"/>
        </p:scale>
        <p:origin x="63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8D4B0-572C-45A3-AE54-80B1D0D3C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7CC36-C717-44BC-B769-78B08BAE3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9539-9587-4301-B67E-95AC0AB1AE28}" type="datetime1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10DB7-1A79-4178-BDA3-56B63313C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6567F-3BAD-426A-A9A9-993CA1488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96F4-88E4-4657-8104-6CB2714F7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525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BE6C49-79EE-411D-B712-38F1F5C37022}" type="datetime1">
              <a:rPr lang="en-GB" smtClean="0"/>
              <a:t>26/06/2024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BF9438-3EEF-4192-9815-F6F44770A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4BE6C49-79EE-411D-B712-38F1F5C37022}" type="datetime1">
              <a:rPr lang="en-GB" smtClean="0"/>
              <a:t>26/06/2024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6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4BE6C49-79EE-411D-B712-38F1F5C37022}" type="datetime1">
              <a:rPr lang="en-GB" smtClean="0"/>
              <a:t>26/06/2024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7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4BE6C49-79EE-411D-B712-38F1F5C37022}" type="datetime1">
              <a:rPr lang="en-GB" smtClean="0"/>
              <a:t>26/06/2024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BF9438-3EEF-4192-9815-F6F44770AEF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4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 sz="4400">
                <a:solidFill>
                  <a:srgbClr val="FFFFFF"/>
                </a:solidFill>
              </a:rPr>
              <a:t>Click to edit Master title style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1" y="1"/>
            <a:ext cx="2347150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32908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462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rtlCol="0" anchor="b">
            <a:noAutofit/>
          </a:bodyPr>
          <a:lstStyle/>
          <a:p>
            <a:pPr rtl="0"/>
            <a:r>
              <a:rPr lang="en-US" sz="4400">
                <a:solidFill>
                  <a:srgbClr val="FFFFFF"/>
                </a:solidFill>
              </a:rPr>
              <a:t>Click to edit Master title style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 rtlCol="0">
            <a:normAutofit/>
          </a:bodyPr>
          <a:lstStyle/>
          <a:p>
            <a:pPr rtl="0"/>
            <a:r>
              <a:rPr lang="en-US" sz="1400">
                <a:solidFill>
                  <a:srgbClr val="FFFFFF"/>
                </a:solidFill>
              </a:rPr>
              <a:t>Click to edit Master subtitle style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 rtlCol="0"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rtlCol="0"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rtlCol="0"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rtlCol="0"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sz="1000"/>
              <a:t>Sample Footer Text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n-GB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08AB70BE-1769-45B8-85A6-0C837432C7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ishcentre.org/media/filer_public/3a/90/3a908101-d15f-4666-8e3e-0b434f9bea73/parachute_referral_form_2024.docx" TargetMode="External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Relationship Id="rId6" Type="http://schemas.openxmlformats.org/officeDocument/2006/relationships/hyperlink" Target="https://www.thewishcentre.org/get-involved/" TargetMode="External" /><Relationship Id="rId5" Type="http://schemas.openxmlformats.org/officeDocument/2006/relationships/hyperlink" Target="https://www.thewishcentre.org/media/filer_public/07/5a/075aeca9-d2c1-4372-bf10-c1e2b8d62942/parachute_project_leaflet_24821.pdf" TargetMode="External" /><Relationship Id="rId4" Type="http://schemas.openxmlformats.org/officeDocument/2006/relationships/hyperlink" Target="https://www.thewishcentre.org/media/filer_public/51/2f/512fb567-ca40-48b5-98c2-37e2af725f29/parachute_referral_pathway_pdf.pdf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73A7C7E-C448-42BB-B732-541A6CC83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0" y="0"/>
            <a:ext cx="11273115" cy="6858000"/>
          </a:xfr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</p:spPr>
        <p:txBody>
          <a:bodyPr rtlCol="0"/>
          <a:lstStyle/>
          <a:p>
            <a:pPr rtl="0"/>
            <a:r>
              <a:rPr lang="en-GB" dirty="0"/>
              <a:t>Parachute program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23FB30D-4353-4FDD-9FA6-2C7A5AF30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/>
          <a:lstStyle/>
          <a:p>
            <a:pPr rtl="0"/>
            <a:r>
              <a:rPr lang="en-GB" dirty="0"/>
              <a:t>The Wish Centre</a:t>
            </a: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23961E77-5BBB-EDAC-51DE-E83332384AFC}"/>
              </a:ext>
            </a:extLst>
          </p:cNvPr>
          <p:cNvSpPr txBox="1">
            <a:spLocks/>
          </p:cNvSpPr>
          <p:nvPr/>
        </p:nvSpPr>
        <p:spPr>
          <a:xfrm>
            <a:off x="8900132" y="6492875"/>
            <a:ext cx="3428012" cy="365125"/>
          </a:xfrm>
          <a:prstGeom prst="rect">
            <a:avLst/>
          </a:prstGeom>
        </p:spPr>
        <p:txBody>
          <a:bodyPr rtlCol="0" anchor="ctr">
            <a:normAutofit fontScale="70000" lnSpcReduction="20000"/>
          </a:bodyPr>
          <a:lstStyle>
            <a:defPPr rtl="0"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Photo by Ricardo Gomez Angel on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Group vs Individual Services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3" r="31968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Individual Sessions:</a:t>
            </a:r>
            <a:r>
              <a:rPr lang="en-GB" b="0" i="0">
                <a:solidFill>
                  <a:srgbClr val="FFFFFF"/>
                </a:solidFill>
              </a:rPr>
              <a:t> One-on-one sessions tailored to the specific needs of each participant.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Group Sessions:</a:t>
            </a:r>
            <a:r>
              <a:rPr lang="en-GB" sz="2000" b="0" i="0">
                <a:solidFill>
                  <a:srgbClr val="FFFFFF"/>
                </a:solidFill>
              </a:rPr>
              <a:t> Group sessions for schools can be facilitated for up to 4 students at a time, offering a collaborative learning environment.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Timon </a:t>
            </a:r>
            <a:r>
              <a:rPr lang="en-GB" dirty="0" err="1"/>
              <a:t>Studler</a:t>
            </a:r>
            <a:r>
              <a:rPr lang="en-GB" dirty="0"/>
              <a:t>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60082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Delivery Methods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46" r="28265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 dirty="0">
                <a:solidFill>
                  <a:srgbClr val="FFFFFF"/>
                </a:solidFill>
              </a:rPr>
              <a:t>Face-to-Face:</a:t>
            </a:r>
            <a:r>
              <a:rPr lang="en-GB" b="0" i="0" dirty="0">
                <a:solidFill>
                  <a:srgbClr val="FFFFFF"/>
                </a:solidFill>
              </a:rPr>
              <a:t> Sessions typically take place within school, college, or other appropriate venues.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 dirty="0">
                <a:solidFill>
                  <a:srgbClr val="FFFFFF"/>
                </a:solidFill>
              </a:rPr>
              <a:t>Online Sessions:</a:t>
            </a:r>
            <a:r>
              <a:rPr lang="en-GB" sz="2000" b="0" i="0" dirty="0">
                <a:solidFill>
                  <a:srgbClr val="FFFFFF"/>
                </a:solidFill>
              </a:rPr>
              <a:t> Hybrid or fully remote sessions are also available to accommodate different needs. This includes services such as Microsoft Teams etc.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Samantha Borges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19392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What happens once I’ve referred?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8" r="30116" b="-1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Confirmation:</a:t>
            </a:r>
            <a:r>
              <a:rPr lang="en-GB" b="0" i="0">
                <a:solidFill>
                  <a:srgbClr val="FFFFFF"/>
                </a:solidFill>
              </a:rPr>
              <a:t> You will receive a confirmation email or call from the Parachute program coordinators.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Assessment:</a:t>
            </a:r>
            <a:r>
              <a:rPr lang="en-GB" sz="2000" b="0" i="0">
                <a:solidFill>
                  <a:srgbClr val="FFFFFF"/>
                </a:solidFill>
              </a:rPr>
              <a:t> An initial assessment will be conducted to understand the specific needs of the young person.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Scheduling:</a:t>
            </a:r>
            <a:r>
              <a:rPr lang="en-GB" sz="2000" b="0" i="0">
                <a:solidFill>
                  <a:srgbClr val="FFFFFF"/>
                </a:solidFill>
              </a:rPr>
              <a:t> Sessions will be scheduled based on availability and suitability for the young person.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2626242" cy="365125"/>
          </a:xfrm>
        </p:spPr>
        <p:txBody>
          <a:bodyPr rtlCol="0" anchor="ctr">
            <a:normAutofit fontScale="62500" lnSpcReduction="20000"/>
          </a:bodyPr>
          <a:lstStyle/>
          <a:p>
            <a:pPr rtl="0">
              <a:spcAft>
                <a:spcPts val="600"/>
              </a:spcAft>
            </a:pPr>
            <a:r>
              <a:rPr lang="en-GB" sz="700" dirty="0"/>
              <a:t>https://www.google.com/url?sa=i&amp;url=https%3A%2F%2Fwww.pickpik.com%2Fblank-charts-computer-data-desk-document-97005&amp;psig=AOvVaw0_MXLYBssut1kRlkU669Hd&amp;ust=1719419211559000&amp;source=images&amp;cd=vfe&amp;opi=89978449&amp;ved=0CBgQ3YkBahcKEwjg-67tlfeGAxUAAAAAHQAAAAAQBA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5625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Useful Links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6" r="35036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Referral Form:</a:t>
            </a:r>
            <a:r>
              <a:rPr lang="en-GB" b="0" i="0">
                <a:solidFill>
                  <a:srgbClr val="FFFFFF"/>
                </a:solidFill>
              </a:rPr>
              <a:t> Download the referral form here: [</a:t>
            </a:r>
            <a:r>
              <a:rPr lang="en-GB" b="0" i="0">
                <a:solidFill>
                  <a:srgbClr val="FFFFFF"/>
                </a:solidFill>
                <a:hlinkClick r:id="rId3"/>
              </a:rPr>
              <a:t>Parachute Referral Form</a:t>
            </a:r>
            <a:r>
              <a:rPr lang="en-GB" b="0" i="0">
                <a:solidFill>
                  <a:srgbClr val="FFFFFF"/>
                </a:solidFill>
              </a:rPr>
              <a:t>].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Referral Pathway: </a:t>
            </a:r>
            <a:r>
              <a:rPr lang="en-GB" sz="2000" i="0">
                <a:solidFill>
                  <a:srgbClr val="FFFFFF"/>
                </a:solidFill>
              </a:rPr>
              <a:t>Download the referral pathway here: [</a:t>
            </a:r>
            <a:r>
              <a:rPr lang="en-GB" sz="2000" i="0">
                <a:solidFill>
                  <a:srgbClr val="FFFFFF"/>
                </a:solidFill>
                <a:hlinkClick r:id="rId4"/>
              </a:rPr>
              <a:t>Parachute Referra</a:t>
            </a:r>
            <a:r>
              <a:rPr lang="en-GB" sz="2000">
                <a:solidFill>
                  <a:srgbClr val="FFFFFF"/>
                </a:solidFill>
                <a:hlinkClick r:id="rId4"/>
              </a:rPr>
              <a:t>l Pathway</a:t>
            </a:r>
            <a:r>
              <a:rPr lang="en-GB" sz="2000" i="0">
                <a:solidFill>
                  <a:srgbClr val="FFFFFF"/>
                </a:solidFill>
              </a:rPr>
              <a:t>].</a:t>
            </a:r>
            <a:endParaRPr lang="en-GB" sz="2000" b="1" i="0">
              <a:solidFill>
                <a:srgbClr val="FFFFFF"/>
              </a:solidFill>
            </a:endParaRP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Flyer:</a:t>
            </a:r>
            <a:r>
              <a:rPr lang="en-GB" sz="2000" b="0" i="0">
                <a:solidFill>
                  <a:srgbClr val="FFFFFF"/>
                </a:solidFill>
              </a:rPr>
              <a:t> View the program flyer here: [</a:t>
            </a:r>
            <a:r>
              <a:rPr lang="en-GB" sz="2000" b="0" i="0">
                <a:solidFill>
                  <a:srgbClr val="FFFFFF"/>
                </a:solidFill>
                <a:hlinkClick r:id="rId5"/>
              </a:rPr>
              <a:t>Parachute Project Flyer</a:t>
            </a:r>
            <a:r>
              <a:rPr lang="en-GB" sz="2000" b="0" i="0">
                <a:solidFill>
                  <a:srgbClr val="FFFFFF"/>
                </a:solidFill>
              </a:rPr>
              <a:t>].</a:t>
            </a:r>
            <a:endParaRPr lang="en-GB" sz="2000">
              <a:solidFill>
                <a:srgbClr val="FFFFFF"/>
              </a:solidFill>
            </a:endParaRP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Get Involved:</a:t>
            </a:r>
            <a:r>
              <a:rPr lang="en-GB" sz="2000" i="0">
                <a:solidFill>
                  <a:srgbClr val="FFFFFF"/>
                </a:solidFill>
              </a:rPr>
              <a:t> Find useful reports and information regarding our work </a:t>
            </a:r>
            <a:r>
              <a:rPr lang="en-GB" sz="2000" i="0">
                <a:solidFill>
                  <a:srgbClr val="FFFFFF"/>
                </a:solidFill>
                <a:hlinkClick r:id="rId6"/>
              </a:rPr>
              <a:t>here</a:t>
            </a:r>
            <a:r>
              <a:rPr lang="en-GB" sz="2000" i="0">
                <a:solidFill>
                  <a:srgbClr val="FFFFFF"/>
                </a:solidFill>
              </a:rPr>
              <a:t>.</a:t>
            </a:r>
            <a:endParaRPr lang="en-GB" sz="2000" b="1" i="0">
              <a:solidFill>
                <a:srgbClr val="FFFFFF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Photo </a:t>
            </a:r>
            <a:r>
              <a:rPr lang="fi-FI" dirty="0" err="1"/>
              <a:t>by</a:t>
            </a:r>
            <a:r>
              <a:rPr lang="fi-FI" dirty="0"/>
              <a:t> Kelly </a:t>
            </a:r>
            <a:r>
              <a:rPr lang="fi-FI" dirty="0" err="1"/>
              <a:t>Sikkema</a:t>
            </a:r>
            <a:r>
              <a:rPr lang="fi-FI" dirty="0"/>
              <a:t> on </a:t>
            </a:r>
            <a:r>
              <a:rPr lang="fi-FI" dirty="0" err="1"/>
              <a:t>Unsplash</a:t>
            </a:r>
            <a:endParaRPr lang="fi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71605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yellow hot air balloon&#10;&#10;Description automatically generated">
            <a:extLst>
              <a:ext uri="{FF2B5EF4-FFF2-40B4-BE49-F238E27FC236}">
                <a16:creationId xmlns:a16="http://schemas.microsoft.com/office/drawing/2014/main" id="{331D72FC-DA58-4C81-8A6D-2766DA418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701" r="3701"/>
          <a:stretch/>
        </p:blipFill>
        <p:spPr>
          <a:xfrm>
            <a:off x="20" y="10"/>
            <a:ext cx="11273095" cy="685799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924B7-710C-4A57-8CFD-02AED0241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</p:spPr>
        <p:txBody>
          <a:bodyPr rtlCol="0" anchor="t">
            <a:normAutofit/>
          </a:bodyPr>
          <a:lstStyle/>
          <a:p>
            <a:pPr rtl="0"/>
            <a:r>
              <a:rPr lang="en-GB" sz="44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8907-8F83-4D28-A679-FA8F63B9A1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Any questions?</a:t>
            </a:r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D9293E6D-52CE-414C-A9A9-7A3C0CE089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08AB70BE-1769-45B8-85A6-0C837432C7E6}" type="slidenum">
              <a:rPr lang="en-GB" smtClean="0"/>
              <a:pPr rtl="0">
                <a:spcAft>
                  <a:spcPts val="60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9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D072B0-076E-4AAF-84A8-1A907CE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/>
          <a:p>
            <a:pPr rtl="0"/>
            <a:r>
              <a:rPr lang="en-GB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7041F-5C33-40F8-A459-751AEB10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3377821"/>
            <a:ext cx="6129670" cy="2799142"/>
          </a:xfrm>
        </p:spPr>
        <p:txBody>
          <a:bodyPr numCol="2" rtlCol="0">
            <a:normAutofit fontScale="775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Who We Are: Staff Introduction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What is Parachute?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Who Can Refer?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Who is it For?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What Do These Sessions Include?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What Do We Need From You?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What If I Need Help or Advice on a Suitable Referral?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Group vs Individual Services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Delivery Methods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What Happens Once I've Referred?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Links to Forms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FB47105-829B-4E20-AFC8-D60FD672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1DB8175-C36B-4576-9F4C-02F5CFEA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000" y="6433202"/>
            <a:ext cx="2374150" cy="367841"/>
          </a:xfrm>
        </p:spPr>
        <p:txBody>
          <a:bodyPr rtlCol="0"/>
          <a:lstStyle/>
          <a:p>
            <a:pPr rtl="0"/>
            <a:r>
              <a:rPr lang="en-GB"/>
              <a:t>2/8/20XX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4AC6251-86B6-46D0-9E3A-E833E8CC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C1F72D-7894-1723-27F4-88ABAAEB29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88C31D-DA47-AE05-B4B1-5D9EA45C6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4D74F1-8CCC-7C58-678C-F32509ADA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55523"/>
            <a:ext cx="2835544" cy="403880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915CC4B-0381-98E3-3BA8-C5800E51D9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Who are we?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2" r="37756" b="25961"/>
          <a:stretch/>
        </p:blipFill>
        <p:spPr>
          <a:xfrm>
            <a:off x="20" y="0"/>
            <a:ext cx="5201592" cy="6858000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13" y="1760320"/>
            <a:ext cx="5618922" cy="4033299"/>
          </a:xfrm>
        </p:spPr>
        <p:txBody>
          <a:bodyPr rtlCol="0">
            <a:normAutofit fontScale="92500" lnSpcReduction="10000"/>
          </a:bodyPr>
          <a:lstStyle/>
          <a:p>
            <a:pPr marL="13716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GB" sz="1900" b="1" i="0" dirty="0">
                <a:solidFill>
                  <a:srgbClr val="FFFFFF"/>
                </a:solidFill>
              </a:rPr>
              <a:t>Our Team:</a:t>
            </a:r>
            <a:r>
              <a:rPr lang="en-GB" sz="1900" b="0" i="0" dirty="0">
                <a:solidFill>
                  <a:srgbClr val="FFFFFF"/>
                </a:solidFill>
              </a:rPr>
              <a:t> Meet the dedicated staff members of the Parachute program: </a:t>
            </a: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Lauren Thompson (Senior CYP)</a:t>
            </a: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Alison </a:t>
            </a:r>
            <a:r>
              <a:rPr lang="en-GB" sz="1900" b="0" i="0" dirty="0" err="1">
                <a:solidFill>
                  <a:srgbClr val="FFFFFF"/>
                </a:solidFill>
              </a:rPr>
              <a:t>Partington</a:t>
            </a:r>
            <a:r>
              <a:rPr lang="en-GB" sz="1900" b="0" i="0" dirty="0">
                <a:solidFill>
                  <a:srgbClr val="FFFFFF"/>
                </a:solidFill>
              </a:rPr>
              <a:t> (CYP </a:t>
            </a:r>
            <a:r>
              <a:rPr lang="en-GB" sz="1900" b="0" i="0">
                <a:solidFill>
                  <a:srgbClr val="FFFFFF"/>
                </a:solidFill>
              </a:rPr>
              <a:t>Programme Development)</a:t>
            </a:r>
            <a:endParaRPr lang="en-GB" sz="1900" b="0" i="0" dirty="0">
              <a:solidFill>
                <a:srgbClr val="FFFFFF"/>
              </a:solidFill>
            </a:endParaRP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Paula Hunt (CYP)</a:t>
            </a: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Safiya Shahid (CYP)</a:t>
            </a: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Gemma Pearson (CYP)</a:t>
            </a:r>
          </a:p>
          <a:p>
            <a:pPr marL="48006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900" b="0" i="0" dirty="0">
                <a:solidFill>
                  <a:srgbClr val="FFFFFF"/>
                </a:solidFill>
              </a:rPr>
              <a:t>Laura Trickett (CYP). </a:t>
            </a:r>
          </a:p>
          <a:p>
            <a:pPr marL="13716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en-GB" sz="1900" b="0" i="0" dirty="0">
              <a:solidFill>
                <a:srgbClr val="FFFFFF"/>
              </a:solidFill>
            </a:endParaRPr>
          </a:p>
          <a:p>
            <a:pPr marL="13716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GB" sz="1900" b="0" i="0" dirty="0">
                <a:solidFill>
                  <a:srgbClr val="FFFFFF"/>
                </a:solidFill>
              </a:rPr>
              <a:t>They are committed to providing support and guidance to young people through the program.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https://www.thewishcentre.org/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3967E21-B2F3-45A0-8DC7-5AA3CCC5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17000" y="6433202"/>
            <a:ext cx="2374150" cy="367841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620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What is Parachute?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r="28573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Conflict Management Program:</a:t>
            </a:r>
            <a:r>
              <a:rPr lang="en-GB" b="0" i="0">
                <a:solidFill>
                  <a:srgbClr val="FFFFFF"/>
                </a:solidFill>
              </a:rPr>
              <a:t> Parachute is a 10-week program designed for 11-19 year olds to help them manage and resolve conflicts in their relationships at home and school.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Program Goals:</a:t>
            </a:r>
            <a:r>
              <a:rPr lang="en-GB" sz="2000" b="0" i="0">
                <a:solidFill>
                  <a:srgbClr val="FFFFFF"/>
                </a:solidFill>
              </a:rPr>
              <a:t> The program aims to develop self-awareness and self-control, promote positive social skills, teach pro-social problem-solving skills, increase confidence and self-esteem, and improve decision-making.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en-GB" b="0" i="0">
              <a:solidFill>
                <a:srgbClr val="FFFFFF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</a:t>
            </a:r>
            <a:r>
              <a:rPr lang="en-GB" dirty="0" err="1"/>
              <a:t>Wylly</a:t>
            </a:r>
            <a:r>
              <a:rPr lang="en-GB" dirty="0"/>
              <a:t> </a:t>
            </a:r>
            <a:r>
              <a:rPr lang="en-GB" dirty="0" err="1"/>
              <a:t>Suhendra</a:t>
            </a:r>
            <a:r>
              <a:rPr lang="en-GB" dirty="0"/>
              <a:t>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15016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Who can refer?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2" r="23809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Referral Sources:</a:t>
            </a:r>
            <a:r>
              <a:rPr lang="en-GB" b="0" i="0">
                <a:solidFill>
                  <a:srgbClr val="FFFFFF"/>
                </a:solidFill>
              </a:rPr>
              <a:t> Professionals such as teachers, social workers, healthcare providers, and other community workers who identify a need for conflict management in youth can refer to the Parachute program.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Self-Referrers:</a:t>
            </a:r>
            <a:r>
              <a:rPr lang="en-GB" sz="2000" b="0" i="0">
                <a:solidFill>
                  <a:srgbClr val="FFFFFF"/>
                </a:solidFill>
              </a:rPr>
              <a:t> Young people and their families can also self-refer if they recognize a need for conflict management support.</a:t>
            </a:r>
          </a:p>
          <a:p>
            <a:pPr marL="137160">
              <a:spcBef>
                <a:spcPts val="0"/>
              </a:spcBef>
              <a:spcAft>
                <a:spcPts val="800"/>
              </a:spcAft>
              <a:buSzPct val="100000"/>
            </a:pPr>
            <a:endParaRPr lang="en-GB" b="0" i="0">
              <a:solidFill>
                <a:srgbClr val="FFFFFF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Constantin </a:t>
            </a:r>
            <a:r>
              <a:rPr lang="en-GB" dirty="0" err="1"/>
              <a:t>Wenning</a:t>
            </a:r>
            <a:r>
              <a:rPr lang="en-GB" dirty="0"/>
              <a:t>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51426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Who is Parachute for?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7" r="25924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Target Group:</a:t>
            </a:r>
            <a:r>
              <a:rPr lang="en-GB" b="0" i="0">
                <a:solidFill>
                  <a:srgbClr val="FFFFFF"/>
                </a:solidFill>
              </a:rPr>
              <a:t> Parachute is for 11-19 year olds who struggle with conflict in their relationships, whether at home or school. The program addresses those with a history of conflict or violence as a way of resolving issues.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Mike Scheid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87470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What do these sessions include?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8" r="35673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Skills Development:</a:t>
            </a:r>
            <a:r>
              <a:rPr lang="en-GB" b="0" i="0">
                <a:solidFill>
                  <a:srgbClr val="FFFFFF"/>
                </a:solidFill>
              </a:rPr>
              <a:t> Sessions focus on developing self-awareness, self-control, and positive social skills.</a:t>
            </a:r>
          </a:p>
          <a:p>
            <a:pPr marL="228600" lvl="1" indent="-9144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Problem-Solving:</a:t>
            </a:r>
            <a:r>
              <a:rPr lang="en-GB" sz="2000" b="0" i="0">
                <a:solidFill>
                  <a:srgbClr val="FFFFFF"/>
                </a:solidFill>
              </a:rPr>
              <a:t> Participants learn pro-social problem-solving skills to handle conflicts non-violently.</a:t>
            </a:r>
          </a:p>
          <a:p>
            <a:pPr marL="228600" lvl="1" indent="-9144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Confidence Building:</a:t>
            </a:r>
            <a:r>
              <a:rPr lang="en-GB" sz="2000" b="0" i="0">
                <a:solidFill>
                  <a:srgbClr val="FFFFFF"/>
                </a:solidFill>
              </a:rPr>
              <a:t> Activities designed to boost confidence and self-esteem.</a:t>
            </a:r>
          </a:p>
          <a:p>
            <a:pPr marL="228600" lvl="1" indent="-9144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Decision Making:</a:t>
            </a:r>
            <a:r>
              <a:rPr lang="en-GB" sz="2000" b="0" i="0">
                <a:solidFill>
                  <a:srgbClr val="FFFFFF"/>
                </a:solidFill>
              </a:rPr>
              <a:t> Exercises to improve decision-making skills.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Annie Spratt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6043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rgbClr val="FFFFFF"/>
                </a:solidFill>
              </a:rPr>
              <a:t>What do we need from you?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4" r="45537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Commitment:</a:t>
            </a:r>
            <a:r>
              <a:rPr lang="en-GB" b="0" i="0">
                <a:solidFill>
                  <a:srgbClr val="FFFFFF"/>
                </a:solidFill>
              </a:rPr>
              <a:t> Ensure that the young person attends all sessions and actively participates.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Support:</a:t>
            </a:r>
            <a:r>
              <a:rPr lang="en-GB" sz="2000" b="0" i="0">
                <a:solidFill>
                  <a:srgbClr val="FFFFFF"/>
                </a:solidFill>
              </a:rPr>
              <a:t> Parents or carers must be supportive of the referral and engaged in the process.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Communication:</a:t>
            </a:r>
            <a:r>
              <a:rPr lang="en-GB" sz="2000" b="0" i="0">
                <a:solidFill>
                  <a:srgbClr val="FFFFFF"/>
                </a:solidFill>
              </a:rPr>
              <a:t> Maintain open communication with program facilitators to monitor progress and address any concerns.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UX Indonesia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03383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3400">
                <a:solidFill>
                  <a:srgbClr val="FFFFFF"/>
                </a:solidFill>
              </a:rPr>
              <a:t>“What if I need help or advice on a suitable referral?”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914C3-0572-A19A-0189-E2F25323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5" r="38386"/>
          <a:stretch/>
        </p:blipFill>
        <p:spPr>
          <a:xfrm>
            <a:off x="20" y="-1"/>
            <a:ext cx="518158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0A-6F33-40AD-9446-D7F6D1B3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/>
          <a:p>
            <a:pPr marL="228600" indent="-91440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GB" b="1" i="0">
                <a:solidFill>
                  <a:srgbClr val="FFFFFF"/>
                </a:solidFill>
              </a:rPr>
              <a:t>Support Available:</a:t>
            </a:r>
            <a:r>
              <a:rPr lang="en-GB" b="0" i="0">
                <a:solidFill>
                  <a:srgbClr val="FFFFFF"/>
                </a:solidFill>
              </a:rPr>
              <a:t> If you need help or advice on making a suitable referral, you can contact the Parachute program coordinators for guidance.</a:t>
            </a:r>
          </a:p>
          <a:p>
            <a:pPr marL="228600" lvl="1" indent="-9144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b="1" i="0">
                <a:solidFill>
                  <a:srgbClr val="FFFFFF"/>
                </a:solidFill>
              </a:rPr>
              <a:t>Contact Information:</a:t>
            </a:r>
            <a:r>
              <a:rPr lang="en-GB" sz="2000" b="0" i="0">
                <a:solidFill>
                  <a:srgbClr val="FFFFFF"/>
                </a:solidFill>
              </a:rPr>
              <a:t> Email: info@thewishcentre.org | Phone: 0300 561 0440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Photo by </a:t>
            </a:r>
            <a:r>
              <a:rPr lang="en-GB" dirty="0" err="1"/>
              <a:t>Tamarcus</a:t>
            </a:r>
            <a:r>
              <a:rPr lang="en-GB" dirty="0"/>
              <a:t> Brown on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7B0019-071E-4C19-9139-35D5377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GB" sz="19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464770968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93.tgt.Office_50301524_TF89118109_Win32_OJ112196119" id="{DD9F22B7-EB13-4537-B5DE-235EAF431E11}" vid="{2669E526-CAFD-4480-8D09-AF6D4F4D3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36D06-4CB7-4DF0-BC60-E9BFBDAC456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AB8BBB-9A18-4050-923B-7FC6E36DA496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B61E4D0-D101-4A17-BA61-F29B2B6CFE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{77E120A6-06D1-4AF5-BA70-025BA36FDA6B}tf89118109_win32</Template>
  <TotalTime>0</TotalTime>
  <Words>802</Words>
  <Application>Microsoft Office PowerPoint</Application>
  <PresentationFormat>Widescreen</PresentationFormat>
  <Paragraphs>93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ModOverlayVTI</vt:lpstr>
      <vt:lpstr>Parachute program</vt:lpstr>
      <vt:lpstr>Agenda</vt:lpstr>
      <vt:lpstr>Who are we?</vt:lpstr>
      <vt:lpstr>What is Parachute?</vt:lpstr>
      <vt:lpstr>Who can refer?</vt:lpstr>
      <vt:lpstr>Who is Parachute for?</vt:lpstr>
      <vt:lpstr>What do these sessions include?</vt:lpstr>
      <vt:lpstr>What do we need from you?</vt:lpstr>
      <vt:lpstr>“What if I need help or advice on a suitable referral?”</vt:lpstr>
      <vt:lpstr>Group vs Individual Services</vt:lpstr>
      <vt:lpstr>Delivery Methods</vt:lpstr>
      <vt:lpstr>What happens once I’ve referred?</vt:lpstr>
      <vt:lpstr>Useful Links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Parachute program</dc:title>
  <dc:creator>BRANDON THOMPSON</dc:creator>
  <cp:lastModifiedBy>Lauren Thompson</cp:lastModifiedBy>
  <cp:revision>6</cp:revision>
  <dcterms:created xsi:type="dcterms:W3CDTF">2024-06-25T14:53:59Z</dcterms:created>
  <dcterms:modified xsi:type="dcterms:W3CDTF">2024-06-26T10:09:46Z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